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10559" y="10023550"/>
            <a:ext cx="139954" cy="2253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image" Target="../media/image1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Relationship Id="rId4" Type="http://schemas.openxmlformats.org/officeDocument/2006/relationships/image" Target="../media/image14.jpg"/><Relationship Id="rId5" Type="http://schemas.openxmlformats.org/officeDocument/2006/relationships/image" Target="../media/image1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5" Type="http://schemas.openxmlformats.org/officeDocument/2006/relationships/image" Target="../media/image19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3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p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r</a:t>
            </a:r>
            <a:r>
              <a:rPr dirty="0" smtClean="0" sz="1300" spc="-5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(</a:t>
            </a:r>
            <a:r>
              <a:rPr dirty="0" smtClean="0" sz="1300" spc="-5" i="1">
                <a:latin typeface="Monotype Corsiva"/>
                <a:cs typeface="Monotype Corsiva"/>
              </a:rPr>
              <a:t>3</a:t>
            </a:r>
            <a:r>
              <a:rPr dirty="0" smtClean="0" sz="1300" spc="-5" i="1">
                <a:latin typeface="Monotype Corsiva"/>
                <a:cs typeface="Monotype Corsiva"/>
              </a:rPr>
              <a:t>)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1689" y="417067"/>
            <a:ext cx="1764664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0" marR="12700" indent="-19050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6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6001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1144269"/>
            <a:ext cx="6674484" cy="51981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5" b="1" u="heavy">
                <a:latin typeface="Times New Roman"/>
                <a:cs typeface="Times New Roman"/>
              </a:rPr>
              <a:t>Wa</a:t>
            </a:r>
            <a:r>
              <a:rPr dirty="0" smtClean="0" sz="1600" spc="-10" b="1" u="heavy">
                <a:latin typeface="Times New Roman"/>
                <a:cs typeface="Times New Roman"/>
              </a:rPr>
              <a:t>v</a:t>
            </a:r>
            <a:r>
              <a:rPr dirty="0" smtClean="0" sz="1600" spc="-10" b="1" u="heavy">
                <a:latin typeface="Times New Roman"/>
                <a:cs typeface="Times New Roman"/>
              </a:rPr>
              <a:t>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pol</a:t>
            </a:r>
            <a:r>
              <a:rPr dirty="0" smtClean="0" sz="1600" spc="-5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ri</a:t>
            </a:r>
            <a:r>
              <a:rPr dirty="0" smtClean="0" sz="1600" spc="-25" b="1" u="heavy">
                <a:latin typeface="Times New Roman"/>
                <a:cs typeface="Times New Roman"/>
              </a:rPr>
              <a:t>z</a:t>
            </a:r>
            <a:r>
              <a:rPr dirty="0" smtClean="0" sz="1600" spc="-10" b="1" u="heavy">
                <a:latin typeface="Times New Roman"/>
                <a:cs typeface="Times New Roman"/>
              </a:rPr>
              <a:t>a</a:t>
            </a:r>
            <a:r>
              <a:rPr dirty="0" smtClean="0" sz="1600" spc="-5" b="1" u="heavy">
                <a:latin typeface="Times New Roman"/>
                <a:cs typeface="Times New Roman"/>
              </a:rPr>
              <a:t>ti</a:t>
            </a:r>
            <a:r>
              <a:rPr dirty="0" smtClean="0" sz="1600" spc="0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n</a:t>
            </a:r>
            <a:r>
              <a:rPr dirty="0" smtClean="0" sz="1600" spc="-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r>
              <a:rPr dirty="0" smtClean="0" sz="16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port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3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pola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qua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fi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marL="12700" marR="17145">
              <a:lnSpc>
                <a:spcPct val="110700"/>
              </a:lnSpc>
            </a:pPr>
            <a:r>
              <a:rPr dirty="0" smtClean="0" sz="140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 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(+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-di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on)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eral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&amp;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ctr" marL="2505075" marR="2507615" indent="2540">
              <a:lnSpc>
                <a:spcPts val="2860"/>
              </a:lnSpc>
              <a:spcBef>
                <a:spcPts val="27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baseline="-9259" sz="1350" spc="-1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baseline="-9259" sz="1350" spc="0">
                <a:latin typeface="Times New Roman"/>
                <a:cs typeface="Times New Roman"/>
              </a:rPr>
              <a:t>1 </a:t>
            </a:r>
            <a:r>
              <a:rPr dirty="0" smtClean="0" baseline="-9259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β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baseline="-9259" sz="1350" spc="0">
                <a:latin typeface="Times New Roman"/>
                <a:cs typeface="Times New Roman"/>
              </a:rPr>
              <a:t>2 </a:t>
            </a:r>
            <a:r>
              <a:rPr dirty="0" smtClean="0" baseline="-9259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β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δ)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"/>
              </a:spcBef>
            </a:pPr>
            <a:endParaRPr sz="950"/>
          </a:p>
          <a:p>
            <a:pPr algn="just" marL="544830" marR="2078355" indent="-532765">
              <a:lnSpc>
                <a:spcPct val="958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E</a:t>
            </a:r>
            <a:r>
              <a:rPr dirty="0" smtClean="0" baseline="-9259" sz="1350" spc="0">
                <a:latin typeface="Times New Roman"/>
                <a:cs typeface="Times New Roman"/>
              </a:rPr>
              <a:t>1 </a:t>
            </a:r>
            <a:r>
              <a:rPr dirty="0" smtClean="0" baseline="-9259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x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E</a:t>
            </a:r>
            <a:r>
              <a:rPr dirty="0" smtClean="0" baseline="-9259" sz="1350" spc="0">
                <a:latin typeface="Times New Roman"/>
                <a:cs typeface="Times New Roman"/>
              </a:rPr>
              <a:t>2 </a:t>
            </a:r>
            <a:r>
              <a:rPr dirty="0" smtClean="0" baseline="-9259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de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y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δ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e-ph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hich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y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0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x</a:t>
            </a:r>
            <a:r>
              <a:rPr dirty="0" smtClean="0" sz="1400" spc="-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469900" marR="17145" indent="-229235">
              <a:lnSpc>
                <a:spcPct val="110000"/>
              </a:lnSpc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al.</a:t>
            </a:r>
            <a:endParaRPr sz="1400">
              <a:latin typeface="Times New Roman"/>
              <a:cs typeface="Times New Roman"/>
            </a:endParaRPr>
          </a:p>
          <a:p>
            <a:pPr marL="469900" marR="15875" indent="-229235">
              <a:lnSpc>
                <a:spcPct val="110000"/>
              </a:lnSpc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tal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40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tal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469900" marR="20320" indent="-229235">
              <a:lnSpc>
                <a:spcPct val="110000"/>
              </a:lnSpc>
              <a:spcBef>
                <a:spcPts val="10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 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al) 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 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469900" marR="2552065">
              <a:lnSpc>
                <a:spcPct val="110000"/>
              </a:lnSpc>
            </a:pPr>
            <a:r>
              <a:rPr dirty="0" smtClean="0" sz="1400">
                <a:latin typeface="Times New Roman"/>
                <a:cs typeface="Times New Roman"/>
              </a:rPr>
              <a:t>From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ab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927100" marR="12700" indent="-228600">
              <a:lnSpc>
                <a:spcPct val="110000"/>
              </a:lnSpc>
              <a:spcBef>
                <a:spcPts val="15"/>
              </a:spcBef>
            </a:pPr>
            <a:r>
              <a:rPr dirty="0" smtClean="0" sz="1400">
                <a:latin typeface="Times New Roman"/>
                <a:cs typeface="Times New Roman"/>
              </a:rPr>
              <a:t>a-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)as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2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baseline="-9259" sz="1350" spc="7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=0,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baseline="-9259" sz="1350" spc="7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=0,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δ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8140684"/>
            <a:ext cx="5988685" cy="4927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0665" marR="12700" indent="-228600">
              <a:lnSpc>
                <a:spcPct val="1109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ori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dir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n)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baseline="-9259" sz="1350" spc="7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=1,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baseline="-9259" sz="1350" spc="7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=0,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δ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53155" y="6111270"/>
            <a:ext cx="3297414" cy="18592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07789" y="6261988"/>
            <a:ext cx="116205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04157" y="7380604"/>
            <a:ext cx="170815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Calibri"/>
                <a:cs typeface="Calibri"/>
              </a:rPr>
              <a:t>-1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6565" y="6487922"/>
          <a:ext cx="2059559" cy="16929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164"/>
                <a:gridCol w="537921"/>
                <a:gridCol w="449579"/>
                <a:gridCol w="656844"/>
              </a:tblGrid>
              <a:tr h="21031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wt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wt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45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60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90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3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p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r</a:t>
            </a:r>
            <a:r>
              <a:rPr dirty="0" smtClean="0" sz="1300" spc="-5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(</a:t>
            </a:r>
            <a:r>
              <a:rPr dirty="0" smtClean="0" sz="1300" spc="-5" i="1">
                <a:latin typeface="Monotype Corsiva"/>
                <a:cs typeface="Monotype Corsiva"/>
              </a:rPr>
              <a:t>3</a:t>
            </a:r>
            <a:r>
              <a:rPr dirty="0" smtClean="0" sz="1300" spc="-5" i="1">
                <a:latin typeface="Monotype Corsiva"/>
                <a:cs typeface="Monotype Corsiva"/>
              </a:rPr>
              <a:t>)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1689" y="417067"/>
            <a:ext cx="1764664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0" marR="12700" indent="-19050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6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6001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0604" y="3332226"/>
            <a:ext cx="4912995" cy="4679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c-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 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linea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17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baseline="-9259" sz="1350" spc="7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=1,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baseline="-9259" sz="1350" spc="7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=0,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δ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92958" y="3865498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0" y="0"/>
                </a:moveTo>
                <a:lnTo>
                  <a:pt x="6096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2004" y="7025512"/>
            <a:ext cx="6038850" cy="702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469265" marR="12700" indent="-228600">
              <a:lnSpc>
                <a:spcPct val="110000"/>
              </a:lnSpc>
            </a:pPr>
            <a:r>
              <a:rPr dirty="0" smtClean="0" sz="1400">
                <a:latin typeface="Times New Roman"/>
                <a:cs typeface="Times New Roman"/>
              </a:rPr>
              <a:t>a-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pola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 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a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baseline="-9259" sz="1350" spc="7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=1,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baseline="-9259" sz="1350" spc="7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=0,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δ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92958" y="779462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0" y="0"/>
                </a:moveTo>
                <a:lnTo>
                  <a:pt x="6096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371600" y="1158239"/>
            <a:ext cx="2497836" cy="2157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328542" y="2061209"/>
            <a:ext cx="116205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42617" y="2050541"/>
            <a:ext cx="170815" cy="235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Calibri"/>
                <a:cs typeface="Calibri"/>
              </a:rPr>
              <a:t>-1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10811" y="4285487"/>
            <a:ext cx="2241804" cy="20634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483608" y="7909559"/>
            <a:ext cx="1807464" cy="18059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56565" y="3817620"/>
          <a:ext cx="2840228" cy="32247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164"/>
                <a:gridCol w="655269"/>
                <a:gridCol w="629411"/>
                <a:gridCol w="1140333"/>
              </a:tblGrid>
              <a:tr h="26517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wt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baseline="-9259" sz="1350" spc="0">
                          <a:latin typeface="Times New Roman"/>
                          <a:cs typeface="Times New Roman"/>
                        </a:rPr>
                        <a:t>x</a:t>
                      </a:r>
                      <a:endParaRPr baseline="-9259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baseline="-9259" sz="1350" spc="0">
                          <a:latin typeface="Times New Roman"/>
                          <a:cs typeface="Times New Roman"/>
                        </a:rPr>
                        <a:t>y</a:t>
                      </a:r>
                      <a:endParaRPr baseline="-9259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ts val="1180"/>
                        </a:lnSpc>
                      </a:pPr>
                      <a:r>
                        <a:rPr dirty="0" smtClean="0" sz="100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dirty="0" smtClean="0" sz="10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000" spc="-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15873" sz="2100" spc="0">
                          <a:latin typeface="Cambria Math"/>
                          <a:cs typeface="Cambria Math"/>
                        </a:rPr>
                        <a:t>+</a:t>
                      </a:r>
                      <a:r>
                        <a:rPr dirty="0" smtClean="0" baseline="-15873" sz="2100" spc="1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15873" sz="2100" spc="0">
                          <a:latin typeface="Cambria Math"/>
                          <a:cs typeface="Cambria Math"/>
                        </a:rPr>
                        <a:t>𝐸</a:t>
                      </a:r>
                      <a:r>
                        <a:rPr dirty="0" smtClean="0" sz="1000" spc="0">
                          <a:latin typeface="Cambria Math"/>
                          <a:cs typeface="Cambria Math"/>
                        </a:rPr>
                        <a:t>2</a:t>
                      </a:r>
                      <a:endParaRPr sz="1000">
                        <a:latin typeface="Cambria Math"/>
                        <a:cs typeface="Cambria Math"/>
                      </a:endParaRPr>
                    </a:p>
                    <a:p>
                      <a:pPr marL="64769">
                        <a:lnSpc>
                          <a:spcPts val="1075"/>
                        </a:lnSpc>
                        <a:tabLst>
                          <a:tab pos="953135" algn="l"/>
                        </a:tabLst>
                      </a:pPr>
                      <a:r>
                        <a:rPr dirty="0" smtClean="0" baseline="5952" sz="21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9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mtClean="0" baseline="1984" sz="2100" spc="0">
                          <a:latin typeface="Cambria Math"/>
                          <a:cs typeface="Cambria Math"/>
                        </a:rPr>
                        <a:t>√</a:t>
                      </a:r>
                      <a:r>
                        <a:rPr dirty="0" smtClean="0" baseline="5952" sz="2100" spc="0">
                          <a:latin typeface="Cambria Math"/>
                          <a:cs typeface="Cambria Math"/>
                        </a:rPr>
                        <a:t>𝐸</a:t>
                      </a:r>
                      <a:r>
                        <a:rPr dirty="0" smtClean="0" baseline="-8333" sz="15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8333" sz="1500" spc="0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smtClean="0" baseline="-8333" sz="1500" spc="0">
                          <a:latin typeface="Cambria Math"/>
                          <a:cs typeface="Cambria Math"/>
                        </a:rPr>
                        <a:t>�</a:t>
                      </a:r>
                      <a:endParaRPr baseline="-8333" sz="15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45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60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90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14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56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14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456565" y="7745221"/>
          <a:ext cx="2840228" cy="21702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164"/>
                <a:gridCol w="655269"/>
                <a:gridCol w="629411"/>
                <a:gridCol w="1140333"/>
              </a:tblGrid>
              <a:tr h="26517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wt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baseline="-9259" sz="1350" spc="0">
                          <a:latin typeface="Times New Roman"/>
                          <a:cs typeface="Times New Roman"/>
                        </a:rPr>
                        <a:t>x</a:t>
                      </a:r>
                      <a:endParaRPr baseline="-9259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baseline="-9259" sz="1350" spc="0">
                          <a:latin typeface="Times New Roman"/>
                          <a:cs typeface="Times New Roman"/>
                        </a:rPr>
                        <a:t>y</a:t>
                      </a:r>
                      <a:endParaRPr baseline="-9259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ts val="1180"/>
                        </a:lnSpc>
                      </a:pPr>
                      <a:r>
                        <a:rPr dirty="0" smtClean="0" sz="100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dirty="0" smtClean="0" sz="10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000" spc="-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15873" sz="2100" spc="0">
                          <a:latin typeface="Cambria Math"/>
                          <a:cs typeface="Cambria Math"/>
                        </a:rPr>
                        <a:t>+</a:t>
                      </a:r>
                      <a:r>
                        <a:rPr dirty="0" smtClean="0" baseline="-15873" sz="2100" spc="1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15873" sz="2100" spc="0">
                          <a:latin typeface="Cambria Math"/>
                          <a:cs typeface="Cambria Math"/>
                        </a:rPr>
                        <a:t>𝐸</a:t>
                      </a:r>
                      <a:r>
                        <a:rPr dirty="0" smtClean="0" sz="1000" spc="0">
                          <a:latin typeface="Cambria Math"/>
                          <a:cs typeface="Cambria Math"/>
                        </a:rPr>
                        <a:t>2</a:t>
                      </a:r>
                      <a:endParaRPr sz="1000">
                        <a:latin typeface="Cambria Math"/>
                        <a:cs typeface="Cambria Math"/>
                      </a:endParaRPr>
                    </a:p>
                    <a:p>
                      <a:pPr marL="64769">
                        <a:lnSpc>
                          <a:spcPts val="1075"/>
                        </a:lnSpc>
                        <a:tabLst>
                          <a:tab pos="953135" algn="l"/>
                        </a:tabLst>
                      </a:pPr>
                      <a:r>
                        <a:rPr dirty="0" smtClean="0" baseline="5952" sz="21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9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mtClean="0" baseline="1984" sz="2100" spc="0">
                          <a:latin typeface="Cambria Math"/>
                          <a:cs typeface="Cambria Math"/>
                        </a:rPr>
                        <a:t>√</a:t>
                      </a:r>
                      <a:r>
                        <a:rPr dirty="0" smtClean="0" baseline="5952" sz="2100" spc="0">
                          <a:latin typeface="Cambria Math"/>
                          <a:cs typeface="Cambria Math"/>
                        </a:rPr>
                        <a:t>𝐸</a:t>
                      </a:r>
                      <a:r>
                        <a:rPr dirty="0" smtClean="0" baseline="-8333" sz="15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8333" sz="1500" spc="0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smtClean="0" baseline="-8333" sz="1500" spc="0">
                          <a:latin typeface="Cambria Math"/>
                          <a:cs typeface="Cambria Math"/>
                        </a:rPr>
                        <a:t>�</a:t>
                      </a:r>
                      <a:endParaRPr baseline="-8333" sz="15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221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45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60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90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58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26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3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p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r</a:t>
            </a:r>
            <a:r>
              <a:rPr dirty="0" smtClean="0" sz="1300" spc="-5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(</a:t>
            </a:r>
            <a:r>
              <a:rPr dirty="0" smtClean="0" sz="1300" spc="-5" i="1">
                <a:latin typeface="Monotype Corsiva"/>
                <a:cs typeface="Monotype Corsiva"/>
              </a:rPr>
              <a:t>3</a:t>
            </a:r>
            <a:r>
              <a:rPr dirty="0" smtClean="0" sz="1300" spc="-5" i="1">
                <a:latin typeface="Monotype Corsiva"/>
                <a:cs typeface="Monotype Corsiva"/>
              </a:rPr>
              <a:t>)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1689" y="417067"/>
            <a:ext cx="1764664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0" marR="12700" indent="-19050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6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6001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0604" y="2263901"/>
            <a:ext cx="4634865" cy="7448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7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pola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baseline="-9259" sz="1350" spc="7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=1,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baseline="-9259" sz="1350" spc="7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=0,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δ=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45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92958" y="3202177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0" y="0"/>
                </a:moveTo>
                <a:lnTo>
                  <a:pt x="60960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30604" y="6550025"/>
            <a:ext cx="5982970" cy="725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0665" marR="12700" indent="-228600">
              <a:lnSpc>
                <a:spcPct val="110000"/>
              </a:lnSpc>
            </a:pPr>
            <a:r>
              <a:rPr dirty="0" smtClean="0" sz="1400">
                <a:latin typeface="Times New Roman"/>
                <a:cs typeface="Times New Roman"/>
              </a:rPr>
              <a:t>c- 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za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ro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le 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2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baseline="-9259" sz="1350" spc="7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=1,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E</a:t>
            </a:r>
            <a:r>
              <a:rPr dirty="0" smtClean="0" baseline="-9259" sz="1350" spc="7">
                <a:latin typeface="Times New Roman"/>
                <a:cs typeface="Times New Roman"/>
              </a:rPr>
              <a:t>2</a:t>
            </a:r>
            <a:r>
              <a:rPr dirty="0" smtClean="0" sz="1400" spc="-15">
                <a:latin typeface="Times New Roman"/>
                <a:cs typeface="Times New Roman"/>
              </a:rPr>
              <a:t>=</a:t>
            </a:r>
            <a:r>
              <a:rPr dirty="0" smtClean="0" sz="1400" spc="0">
                <a:latin typeface="Times New Roman"/>
                <a:cs typeface="Times New Roman"/>
              </a:rPr>
              <a:t>1,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=0,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δ</a:t>
            </a:r>
            <a:r>
              <a:rPr dirty="0" smtClean="0" sz="1400" spc="-1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5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92958" y="7340472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0" y="0"/>
                </a:moveTo>
                <a:lnTo>
                  <a:pt x="6096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122420" y="3581399"/>
            <a:ext cx="2359152" cy="2136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6565" y="1160602"/>
          <a:ext cx="2840228" cy="12695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164"/>
                <a:gridCol w="655269"/>
                <a:gridCol w="629411"/>
                <a:gridCol w="1140333"/>
              </a:tblGrid>
              <a:tr h="20909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58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56565" y="3154298"/>
          <a:ext cx="2840228" cy="34339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164"/>
                <a:gridCol w="655269"/>
                <a:gridCol w="629411"/>
                <a:gridCol w="1140333"/>
              </a:tblGrid>
              <a:tr h="26365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wt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baseline="-9259" sz="1350" spc="0">
                          <a:latin typeface="Times New Roman"/>
                          <a:cs typeface="Times New Roman"/>
                        </a:rPr>
                        <a:t>x</a:t>
                      </a:r>
                      <a:endParaRPr baseline="-9259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baseline="-9259" sz="1350" spc="0">
                          <a:latin typeface="Times New Roman"/>
                          <a:cs typeface="Times New Roman"/>
                        </a:rPr>
                        <a:t>y</a:t>
                      </a:r>
                      <a:endParaRPr baseline="-9259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ts val="1180"/>
                        </a:lnSpc>
                      </a:pPr>
                      <a:r>
                        <a:rPr dirty="0" smtClean="0" sz="100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dirty="0" smtClean="0" sz="10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000" spc="-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15873" sz="2100" spc="0">
                          <a:latin typeface="Cambria Math"/>
                          <a:cs typeface="Cambria Math"/>
                        </a:rPr>
                        <a:t>+</a:t>
                      </a:r>
                      <a:r>
                        <a:rPr dirty="0" smtClean="0" baseline="-15873" sz="2100" spc="1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15873" sz="2100" spc="0">
                          <a:latin typeface="Cambria Math"/>
                          <a:cs typeface="Cambria Math"/>
                        </a:rPr>
                        <a:t>𝐸</a:t>
                      </a:r>
                      <a:r>
                        <a:rPr dirty="0" smtClean="0" sz="1000" spc="0">
                          <a:latin typeface="Cambria Math"/>
                          <a:cs typeface="Cambria Math"/>
                        </a:rPr>
                        <a:t>2</a:t>
                      </a:r>
                      <a:endParaRPr sz="1000">
                        <a:latin typeface="Cambria Math"/>
                        <a:cs typeface="Cambria Math"/>
                      </a:endParaRPr>
                    </a:p>
                    <a:p>
                      <a:pPr marL="64769">
                        <a:lnSpc>
                          <a:spcPts val="1075"/>
                        </a:lnSpc>
                        <a:tabLst>
                          <a:tab pos="953135" algn="l"/>
                        </a:tabLst>
                      </a:pPr>
                      <a:r>
                        <a:rPr dirty="0" smtClean="0" baseline="5952" sz="21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9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mtClean="0" baseline="1984" sz="2100" spc="0">
                          <a:latin typeface="Cambria Math"/>
                          <a:cs typeface="Cambria Math"/>
                        </a:rPr>
                        <a:t>√</a:t>
                      </a:r>
                      <a:r>
                        <a:rPr dirty="0" smtClean="0" baseline="5952" sz="2100" spc="0">
                          <a:latin typeface="Cambria Math"/>
                          <a:cs typeface="Cambria Math"/>
                        </a:rPr>
                        <a:t>𝐸</a:t>
                      </a:r>
                      <a:r>
                        <a:rPr dirty="0" smtClean="0" baseline="-8333" sz="15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8333" sz="1500" spc="0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smtClean="0" baseline="-8333" sz="1500" spc="0">
                          <a:latin typeface="Cambria Math"/>
                          <a:cs typeface="Cambria Math"/>
                        </a:rPr>
                        <a:t>�</a:t>
                      </a:r>
                      <a:endParaRPr baseline="-8333" sz="15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221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45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60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90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56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-5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966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456565" y="7292594"/>
          <a:ext cx="2840228" cy="2590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164"/>
                <a:gridCol w="655269"/>
                <a:gridCol w="629411"/>
                <a:gridCol w="1140333"/>
              </a:tblGrid>
              <a:tr h="26517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wt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baseline="-9259" sz="1350" spc="0">
                          <a:latin typeface="Times New Roman"/>
                          <a:cs typeface="Times New Roman"/>
                        </a:rPr>
                        <a:t>x</a:t>
                      </a:r>
                      <a:endParaRPr baseline="-9259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baseline="-9259" sz="1350" spc="0">
                          <a:latin typeface="Times New Roman"/>
                          <a:cs typeface="Times New Roman"/>
                        </a:rPr>
                        <a:t>y</a:t>
                      </a:r>
                      <a:endParaRPr baseline="-9259" sz="13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0">
                        <a:lnSpc>
                          <a:spcPts val="1180"/>
                        </a:lnSpc>
                      </a:pPr>
                      <a:r>
                        <a:rPr dirty="0" smtClean="0" sz="100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dirty="0" smtClean="0" sz="10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sz="1000" spc="-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15873" sz="2100" spc="0">
                          <a:latin typeface="Cambria Math"/>
                          <a:cs typeface="Cambria Math"/>
                        </a:rPr>
                        <a:t>+</a:t>
                      </a:r>
                      <a:r>
                        <a:rPr dirty="0" smtClean="0" baseline="-15873" sz="2100" spc="1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mtClean="0" baseline="-15873" sz="2100" spc="0">
                          <a:latin typeface="Cambria Math"/>
                          <a:cs typeface="Cambria Math"/>
                        </a:rPr>
                        <a:t>𝐸</a:t>
                      </a:r>
                      <a:r>
                        <a:rPr dirty="0" smtClean="0" sz="1000" spc="0">
                          <a:latin typeface="Cambria Math"/>
                          <a:cs typeface="Cambria Math"/>
                        </a:rPr>
                        <a:t>2</a:t>
                      </a:r>
                      <a:endParaRPr sz="1000">
                        <a:latin typeface="Cambria Math"/>
                        <a:cs typeface="Cambria Math"/>
                      </a:endParaRPr>
                    </a:p>
                    <a:p>
                      <a:pPr marL="64769">
                        <a:lnSpc>
                          <a:spcPts val="1075"/>
                        </a:lnSpc>
                        <a:tabLst>
                          <a:tab pos="953135" algn="l"/>
                        </a:tabLst>
                      </a:pPr>
                      <a:r>
                        <a:rPr dirty="0" smtClean="0" baseline="5952" sz="21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mtClean="0" sz="9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mtClean="0" sz="900" spc="5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mtClean="0" baseline="1984" sz="2100" spc="0">
                          <a:latin typeface="Cambria Math"/>
                          <a:cs typeface="Cambria Math"/>
                        </a:rPr>
                        <a:t>√</a:t>
                      </a:r>
                      <a:r>
                        <a:rPr dirty="0" smtClean="0" baseline="5952" sz="2100" spc="0">
                          <a:latin typeface="Cambria Math"/>
                          <a:cs typeface="Cambria Math"/>
                        </a:rPr>
                        <a:t>𝐸</a:t>
                      </a:r>
                      <a:r>
                        <a:rPr dirty="0" smtClean="0" baseline="-8333" sz="1500" spc="0">
                          <a:latin typeface="Cambria Math"/>
                          <a:cs typeface="Cambria Math"/>
                        </a:rPr>
                        <a:t>�</a:t>
                      </a:r>
                      <a:r>
                        <a:rPr dirty="0" smtClean="0" baseline="-8333" sz="1500" spc="0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smtClean="0" baseline="-8333" sz="1500" spc="0">
                          <a:latin typeface="Cambria Math"/>
                          <a:cs typeface="Cambria Math"/>
                        </a:rPr>
                        <a:t>�</a:t>
                      </a:r>
                      <a:endParaRPr baseline="-8333" sz="1500">
                        <a:latin typeface="Cambria Math"/>
                        <a:cs typeface="Cambria Math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45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69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60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 spc="5">
                          <a:latin typeface="Times New Roman"/>
                          <a:cs typeface="Times New Roman"/>
                        </a:rPr>
                        <a:t>90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86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78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3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p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r</a:t>
            </a:r>
            <a:r>
              <a:rPr dirty="0" smtClean="0" sz="1300" spc="-5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(</a:t>
            </a:r>
            <a:r>
              <a:rPr dirty="0" smtClean="0" sz="1300" spc="-5" i="1">
                <a:latin typeface="Monotype Corsiva"/>
                <a:cs typeface="Monotype Corsiva"/>
              </a:rPr>
              <a:t>3</a:t>
            </a:r>
            <a:r>
              <a:rPr dirty="0" smtClean="0" sz="1300" spc="-5" i="1">
                <a:latin typeface="Monotype Corsiva"/>
                <a:cs typeface="Monotype Corsiva"/>
              </a:rPr>
              <a:t>)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1689" y="417067"/>
            <a:ext cx="1764664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0" marR="12700" indent="-19050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6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6001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1994661"/>
            <a:ext cx="6167755" cy="4641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Ax</a:t>
            </a:r>
            <a:r>
              <a:rPr dirty="0" smtClean="0" sz="1600" spc="-10" b="1" u="heavy">
                <a:latin typeface="Times New Roman"/>
                <a:cs typeface="Times New Roman"/>
              </a:rPr>
              <a:t>ia</a:t>
            </a:r>
            <a:r>
              <a:rPr dirty="0" smtClean="0" sz="1600" spc="-5" b="1" u="heavy">
                <a:latin typeface="Times New Roman"/>
                <a:cs typeface="Times New Roman"/>
              </a:rPr>
              <a:t>l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Ratio</a:t>
            </a:r>
            <a:r>
              <a:rPr dirty="0" smtClean="0" sz="1600" spc="-10" b="1" u="heavy">
                <a:latin typeface="Times New Roman"/>
                <a:cs typeface="Times New Roman"/>
              </a:rPr>
              <a:t>(A</a:t>
            </a:r>
            <a:r>
              <a:rPr dirty="0" smtClean="0" sz="1600" spc="-10" b="1" u="heavy">
                <a:latin typeface="Times New Roman"/>
                <a:cs typeface="Times New Roman"/>
              </a:rPr>
              <a:t>R</a:t>
            </a:r>
            <a:r>
              <a:rPr dirty="0" smtClean="0" sz="1600" spc="-10" b="1" u="heavy">
                <a:latin typeface="Times New Roman"/>
                <a:cs typeface="Times New Roman"/>
              </a:rPr>
              <a:t>):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r>
              <a:rPr dirty="0" smtClean="0" sz="1600" spc="-4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or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a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pola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se.</a:t>
            </a:r>
            <a:endParaRPr sz="1400">
              <a:latin typeface="Times New Roman"/>
              <a:cs typeface="Times New Roman"/>
            </a:endParaRPr>
          </a:p>
          <a:p>
            <a:pPr algn="ctr" marL="959485">
              <a:lnSpc>
                <a:spcPts val="1435"/>
              </a:lnSpc>
            </a:pPr>
            <a:r>
              <a:rPr dirty="0" smtClean="0" sz="1400">
                <a:latin typeface="Cambria Math"/>
                <a:cs typeface="Cambria Math"/>
              </a:rPr>
              <a:t>𝐸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45890" y="2343150"/>
            <a:ext cx="60198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9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𝐸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08246" y="2549397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20363" y="2470657"/>
            <a:ext cx="182879" cy="0"/>
          </a:xfrm>
          <a:custGeom>
            <a:avLst/>
            <a:gdLst/>
            <a:ahLst/>
            <a:cxnLst/>
            <a:rect l="l" t="t" r="r" b="b"/>
            <a:pathLst>
              <a:path w="182879" h="0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44500" y="2660141"/>
            <a:ext cx="5086985" cy="649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2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585595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Cambria Math"/>
                <a:cs typeface="Cambria Math"/>
              </a:rPr>
              <a:t>𝐸=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1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si</a:t>
            </a:r>
            <a:r>
              <a:rPr dirty="0" smtClean="0" sz="1400" spc="-5">
                <a:latin typeface="Cambria Math"/>
                <a:cs typeface="Cambria Math"/>
              </a:rPr>
              <a:t>n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𝑤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sz="1400" spc="-620">
                <a:latin typeface="Cambria Math"/>
                <a:cs typeface="Cambria Math"/>
              </a:rPr>
              <a:t>�</a:t>
            </a:r>
            <a:r>
              <a:rPr dirty="0" smtClean="0" baseline="9920" sz="2100" spc="0">
                <a:latin typeface="Cambria Math"/>
                <a:cs typeface="Cambria Math"/>
              </a:rPr>
              <a:t>̂</a:t>
            </a:r>
            <a:r>
              <a:rPr dirty="0" smtClean="0" baseline="9920" sz="21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𝐸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si</a:t>
            </a:r>
            <a:r>
              <a:rPr dirty="0" smtClean="0" sz="1400" spc="-15">
                <a:latin typeface="Cambria Math"/>
                <a:cs typeface="Cambria Math"/>
              </a:rPr>
              <a:t>n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𝑤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60">
                <a:latin typeface="Cambria Math"/>
                <a:cs typeface="Cambria Math"/>
              </a:rPr>
              <a:t>�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sz="1400" spc="-655">
                <a:latin typeface="Cambria Math"/>
                <a:cs typeface="Cambria Math"/>
              </a:rPr>
              <a:t>�</a:t>
            </a:r>
            <a:r>
              <a:rPr dirty="0" smtClean="0" baseline="9920" sz="2100" spc="0">
                <a:latin typeface="Cambria Math"/>
                <a:cs typeface="Cambria Math"/>
              </a:rPr>
              <a:t>̂</a:t>
            </a:r>
            <a:endParaRPr baseline="9920" sz="2100">
              <a:latin typeface="Cambria Math"/>
              <a:cs typeface="Cambria Math"/>
            </a:endParaRPr>
          </a:p>
          <a:p>
            <a:pPr marL="12700">
              <a:lnSpc>
                <a:spcPts val="159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15310" y="3294126"/>
            <a:ext cx="233172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1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𝐸</a:t>
            </a:r>
            <a:r>
              <a:rPr dirty="0" smtClean="0" baseline="-16666" sz="1500" spc="112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140">
                <a:latin typeface="Cambria Math"/>
                <a:cs typeface="Cambria Math"/>
              </a:rPr>
              <a:t> </a:t>
            </a:r>
            <a:r>
              <a:rPr dirty="0" smtClean="0" baseline="-16666" sz="1500" spc="-30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90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,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𝑎�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16578" y="3279393"/>
            <a:ext cx="1174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5">
                <a:latin typeface="Cambria Math"/>
                <a:cs typeface="Cambria Math"/>
              </a:rPr>
              <a:t>+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9394646"/>
            <a:ext cx="6671945" cy="2584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Tilt</a:t>
            </a:r>
            <a:r>
              <a:rPr dirty="0" smtClean="0" sz="1600" spc="-4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ng</a:t>
            </a:r>
            <a:r>
              <a:rPr dirty="0" smtClean="0" sz="1600" spc="-10" b="1" u="heavy">
                <a:latin typeface="Times New Roman"/>
                <a:cs typeface="Times New Roman"/>
              </a:rPr>
              <a:t>le</a:t>
            </a:r>
            <a:r>
              <a:rPr dirty="0" smtClean="0" sz="1600" spc="-35" b="1" u="heavy">
                <a:latin typeface="Times New Roman"/>
                <a:cs typeface="Times New Roman"/>
              </a:rPr>
              <a:t> </a:t>
            </a:r>
            <a:r>
              <a:rPr dirty="0" smtClean="0" sz="1600" spc="0" b="1" u="heavy">
                <a:latin typeface="Times New Roman"/>
                <a:cs typeface="Times New Roman"/>
              </a:rPr>
              <a:t>(</a:t>
            </a:r>
            <a:r>
              <a:rPr dirty="0" smtClean="0" sz="1600" spc="-20" u="heavy">
                <a:latin typeface="Cambria Math"/>
                <a:cs typeface="Cambria Math"/>
              </a:rPr>
              <a:t>𝝉</a:t>
            </a:r>
            <a:r>
              <a:rPr dirty="0" smtClean="0" sz="1600" spc="-5" u="heavy">
                <a:latin typeface="Cambria Math"/>
                <a:cs typeface="Cambria Math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)</a:t>
            </a:r>
            <a:r>
              <a:rPr dirty="0" smtClean="0" sz="1600" spc="-50" b="1" u="heavy">
                <a:latin typeface="Times New Roman"/>
                <a:cs typeface="Times New Roman"/>
              </a:rPr>
              <a:t> </a:t>
            </a:r>
            <a:r>
              <a:rPr dirty="0" smtClean="0" sz="1600" spc="-1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r>
              <a:rPr dirty="0" smtClean="0" sz="1600" spc="-8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E</a:t>
            </a:r>
            <a:r>
              <a:rPr dirty="0" smtClean="0" baseline="-9259" sz="1350" spc="0">
                <a:latin typeface="Times New Roman"/>
                <a:cs typeface="Times New Roman"/>
              </a:rPr>
              <a:t>X</a:t>
            </a:r>
            <a:r>
              <a:rPr dirty="0" smtClean="0" baseline="-9259" sz="1350" spc="14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baseline="-9259" sz="1350" spc="-3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7200" y="3512819"/>
            <a:ext cx="6793992" cy="27218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6236207"/>
            <a:ext cx="6548628" cy="31683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6565" y="1160602"/>
          <a:ext cx="2840228" cy="8489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164"/>
                <a:gridCol w="655269"/>
                <a:gridCol w="629411"/>
                <a:gridCol w="1140333"/>
              </a:tblGrid>
              <a:tr h="20909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-0.5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66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5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3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p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r</a:t>
            </a:r>
            <a:r>
              <a:rPr dirty="0" smtClean="0" sz="1300" spc="-5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(</a:t>
            </a:r>
            <a:r>
              <a:rPr dirty="0" smtClean="0" sz="1300" spc="-5" i="1">
                <a:latin typeface="Monotype Corsiva"/>
                <a:cs typeface="Monotype Corsiva"/>
              </a:rPr>
              <a:t>3</a:t>
            </a:r>
            <a:r>
              <a:rPr dirty="0" smtClean="0" sz="1300" spc="-5" i="1">
                <a:latin typeface="Monotype Corsiva"/>
                <a:cs typeface="Monotype Corsiva"/>
              </a:rPr>
              <a:t>)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1689" y="417067"/>
            <a:ext cx="1764664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0" marR="12700" indent="-19050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6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6001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403094" y="1259585"/>
            <a:ext cx="10153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02030" algn="l"/>
              </a:tabLst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r>
              <a:rPr dirty="0" smtClean="0" sz="1400" spc="10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�𝑎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baseline="27777" sz="1500" spc="-30">
                <a:latin typeface="Cambria Math"/>
                <a:cs typeface="Cambria Math"/>
              </a:rPr>
              <a:t>−</a:t>
            </a:r>
            <a:r>
              <a:rPr dirty="0" smtClean="0" baseline="27777" sz="1500" spc="30">
                <a:latin typeface="Cambria Math"/>
                <a:cs typeface="Cambria Math"/>
              </a:rPr>
              <a:t>1</a:t>
            </a:r>
            <a:r>
              <a:rPr dirty="0" smtClean="0" baseline="27777" sz="1500" spc="97">
                <a:latin typeface="Cambria Math"/>
                <a:cs typeface="Cambria Math"/>
              </a:rPr>
              <a:t> </a:t>
            </a:r>
            <a:r>
              <a:rPr dirty="0" smtClean="0" baseline="27777" sz="1500" spc="-7" u="heavy">
                <a:latin typeface="Cambria Math"/>
                <a:cs typeface="Cambria Math"/>
              </a:rPr>
              <a:t> </a:t>
            </a:r>
            <a:r>
              <a:rPr dirty="0" smtClean="0" baseline="27777" sz="1500" spc="-7" u="heavy">
                <a:latin typeface="Cambria Math"/>
                <a:cs typeface="Cambria Math"/>
              </a:rPr>
              <a:t>	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09670" y="1123950"/>
            <a:ext cx="20129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𝐸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11195" y="1378457"/>
            <a:ext cx="19621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10">
                <a:latin typeface="Cambria Math"/>
                <a:cs typeface="Cambria Math"/>
              </a:rPr>
              <a:t>�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14698" y="1259585"/>
            <a:ext cx="13455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𝑤ℎ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≤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≤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90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70402" y="1582673"/>
            <a:ext cx="15760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�𝑎�</a:t>
            </a:r>
            <a:r>
              <a:rPr dirty="0" smtClean="0" sz="1400" spc="0">
                <a:latin typeface="Cambria Math"/>
                <a:cs typeface="Cambria Math"/>
              </a:rPr>
              <a:t>2𝜏=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�𝑎�</a:t>
            </a:r>
            <a:r>
              <a:rPr dirty="0" smtClean="0" sz="1400" spc="0">
                <a:latin typeface="Cambria Math"/>
                <a:cs typeface="Cambria Math"/>
              </a:rPr>
              <a:t>2�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88107" y="1902714"/>
            <a:ext cx="178244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≤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≤ 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∞</a:t>
            </a:r>
            <a:r>
              <a:rPr dirty="0" smtClean="0" sz="1400" spc="0">
                <a:latin typeface="Cambria Math"/>
                <a:cs typeface="Cambria Math"/>
              </a:rPr>
              <a:t>,   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31233" y="1767077"/>
            <a:ext cx="1384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540884" y="2030221"/>
            <a:ext cx="121920" cy="0"/>
          </a:xfrm>
          <a:custGeom>
            <a:avLst/>
            <a:gdLst/>
            <a:ahLst/>
            <a:cxnLst/>
            <a:rect l="l" t="t" r="r" b="b"/>
            <a:pathLst>
              <a:path w="121920" h="0">
                <a:moveTo>
                  <a:pt x="0" y="0"/>
                </a:moveTo>
                <a:lnTo>
                  <a:pt x="12192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44500" y="2184653"/>
            <a:ext cx="2672715" cy="636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+ve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se).</a:t>
            </a:r>
            <a:endParaRPr sz="1400">
              <a:latin typeface="Times New Roman"/>
              <a:cs typeface="Times New Roman"/>
            </a:endParaRPr>
          </a:p>
          <a:p>
            <a:pPr marL="12700" marR="826769">
              <a:lnSpc>
                <a:spcPts val="1630"/>
              </a:lnSpc>
              <a:spcBef>
                <a:spcPts val="25"/>
              </a:spcBef>
            </a:pPr>
            <a:r>
              <a:rPr dirty="0" smtClean="0" sz="1400">
                <a:latin typeface="Times New Roman"/>
                <a:cs typeface="Times New Roman"/>
              </a:rPr>
              <a:t>-ve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𝜏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63723" y="2789681"/>
            <a:ext cx="779780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20955">
              <a:lnSpc>
                <a:spcPts val="1505"/>
              </a:lnSpc>
            </a:pPr>
            <a:r>
              <a:rPr dirty="0" smtClean="0" sz="1400" u="heavy">
                <a:latin typeface="Cambria Math"/>
                <a:cs typeface="Cambria Math"/>
              </a:rPr>
              <a:t> </a:t>
            </a:r>
            <a:r>
              <a:rPr dirty="0" smtClean="0" sz="1400" u="heavy">
                <a:latin typeface="Cambria Math"/>
                <a:cs typeface="Cambria Math"/>
              </a:rPr>
              <a:t>1</a:t>
            </a:r>
            <a:r>
              <a:rPr dirty="0" smtClean="0" sz="1400" u="heavy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0">
              <a:lnSpc>
                <a:spcPts val="1245"/>
              </a:lnSpc>
            </a:pPr>
            <a:r>
              <a:rPr dirty="0" smtClean="0" sz="1400">
                <a:latin typeface="Cambria Math"/>
                <a:cs typeface="Cambria Math"/>
              </a:rPr>
              <a:t>𝜏=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2 </a:t>
            </a:r>
            <a:r>
              <a:rPr dirty="0" smtClean="0" baseline="-37698" sz="2100" spc="-13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�𝑎�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21151" y="2789681"/>
            <a:ext cx="107315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0555" sz="1500" spc="-30">
                <a:latin typeface="Cambria Math"/>
                <a:cs typeface="Cambria Math"/>
              </a:rPr>
              <a:t>−</a:t>
            </a:r>
            <a:r>
              <a:rPr dirty="0" smtClean="0" baseline="-30555" sz="1500" spc="30">
                <a:latin typeface="Cambria Math"/>
                <a:cs typeface="Cambria Math"/>
              </a:rPr>
              <a:t>1</a:t>
            </a:r>
            <a:r>
              <a:rPr dirty="0" smtClean="0" baseline="-30555" sz="1500" spc="11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-110">
                <a:latin typeface="Cambria Math"/>
                <a:cs typeface="Cambria Math"/>
              </a:rPr>
              <a:t>�</a:t>
            </a:r>
            <a:r>
              <a:rPr dirty="0" smtClean="0" baseline="-16666" sz="1500" spc="112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𝐸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44239" y="3050285"/>
            <a:ext cx="62801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𝐸</a:t>
            </a:r>
            <a:r>
              <a:rPr dirty="0" smtClean="0" baseline="30555" sz="1500" spc="30">
                <a:latin typeface="Cambria Math"/>
                <a:cs typeface="Cambria Math"/>
              </a:rPr>
              <a:t>2</a:t>
            </a:r>
            <a:r>
              <a:rPr dirty="0" smtClean="0" baseline="30555" sz="1500" spc="30">
                <a:latin typeface="Cambria Math"/>
                <a:cs typeface="Cambria Math"/>
              </a:rPr>
              <a:t> </a:t>
            </a:r>
            <a:r>
              <a:rPr dirty="0" smtClean="0" baseline="30555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𝐸</a:t>
            </a:r>
            <a:r>
              <a:rPr dirty="0" smtClean="0" baseline="30555" sz="1500" spc="30">
                <a:latin typeface="Cambria Math"/>
                <a:cs typeface="Cambria Math"/>
              </a:rPr>
              <a:t>2</a:t>
            </a:r>
            <a:endParaRPr baseline="30555" sz="15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41775" y="3146805"/>
            <a:ext cx="51371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7355" algn="l"/>
              </a:tabLst>
            </a:pPr>
            <a:r>
              <a:rPr dirty="0" smtClean="0" sz="1000" spc="20">
                <a:latin typeface="Cambria Math"/>
                <a:cs typeface="Cambria Math"/>
              </a:rPr>
              <a:t>1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838066" y="3052825"/>
            <a:ext cx="849172" cy="0"/>
          </a:xfrm>
          <a:custGeom>
            <a:avLst/>
            <a:gdLst/>
            <a:ahLst/>
            <a:cxnLst/>
            <a:rect l="l" t="t" r="r" b="b"/>
            <a:pathLst>
              <a:path w="849172" h="0">
                <a:moveTo>
                  <a:pt x="0" y="0"/>
                </a:moveTo>
                <a:lnTo>
                  <a:pt x="84917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1752" y="3272027"/>
            <a:ext cx="6793992" cy="33345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57200" y="6606540"/>
            <a:ext cx="6637020" cy="3322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57200" y="7142988"/>
            <a:ext cx="6781800" cy="27538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3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p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r</a:t>
            </a:r>
            <a:r>
              <a:rPr dirty="0" smtClean="0" sz="1300" spc="-5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(</a:t>
            </a:r>
            <a:r>
              <a:rPr dirty="0" smtClean="0" sz="1300" spc="-5" i="1">
                <a:latin typeface="Monotype Corsiva"/>
                <a:cs typeface="Monotype Corsiva"/>
              </a:rPr>
              <a:t>3</a:t>
            </a:r>
            <a:r>
              <a:rPr dirty="0" smtClean="0" sz="1300" spc="-5" i="1">
                <a:latin typeface="Monotype Corsiva"/>
                <a:cs typeface="Monotype Corsiva"/>
              </a:rPr>
              <a:t>)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1689" y="417067"/>
            <a:ext cx="1764664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0" marR="12700" indent="-19050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6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6001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1158239"/>
            <a:ext cx="6697980" cy="2860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4018787"/>
            <a:ext cx="6591300" cy="33588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7377683"/>
            <a:ext cx="6941820" cy="25313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3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p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r</a:t>
            </a:r>
            <a:r>
              <a:rPr dirty="0" smtClean="0" sz="1300" spc="-5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(</a:t>
            </a:r>
            <a:r>
              <a:rPr dirty="0" smtClean="0" sz="1300" spc="-5" i="1">
                <a:latin typeface="Monotype Corsiva"/>
                <a:cs typeface="Monotype Corsiva"/>
              </a:rPr>
              <a:t>3</a:t>
            </a:r>
            <a:r>
              <a:rPr dirty="0" smtClean="0" sz="1300" spc="-5" i="1">
                <a:latin typeface="Monotype Corsiva"/>
                <a:cs typeface="Monotype Corsiva"/>
              </a:rPr>
              <a:t>)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1689" y="417067"/>
            <a:ext cx="1764664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0" marR="12700" indent="-19050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6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6001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1144269"/>
            <a:ext cx="444500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Effe</a:t>
            </a:r>
            <a:r>
              <a:rPr dirty="0" smtClean="0" sz="1600" spc="-5" b="1" u="heavy">
                <a:latin typeface="Times New Roman"/>
                <a:cs typeface="Times New Roman"/>
              </a:rPr>
              <a:t>c</a:t>
            </a:r>
            <a:r>
              <a:rPr dirty="0" smtClean="0" sz="1600" spc="-10" b="1" u="heavy">
                <a:latin typeface="Times New Roman"/>
                <a:cs typeface="Times New Roman"/>
              </a:rPr>
              <a:t>tive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Area/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5" b="1" u="heavy">
                <a:latin typeface="Times New Roman"/>
                <a:cs typeface="Times New Roman"/>
              </a:rPr>
              <a:t>f</a:t>
            </a:r>
            <a:r>
              <a:rPr dirty="0" smtClean="0" sz="1600" spc="-10" b="1" u="heavy">
                <a:latin typeface="Times New Roman"/>
                <a:cs typeface="Times New Roman"/>
              </a:rPr>
              <a:t>fec</a:t>
            </a:r>
            <a:r>
              <a:rPr dirty="0" smtClean="0" sz="1600" spc="-20" b="1" u="heavy">
                <a:latin typeface="Times New Roman"/>
                <a:cs typeface="Times New Roman"/>
              </a:rPr>
              <a:t>t</a:t>
            </a:r>
            <a:r>
              <a:rPr dirty="0" smtClean="0" sz="1600" spc="-10" b="1" u="heavy">
                <a:latin typeface="Times New Roman"/>
                <a:cs typeface="Times New Roman"/>
              </a:rPr>
              <a:t>iv</a:t>
            </a:r>
            <a:r>
              <a:rPr dirty="0" smtClean="0" sz="1600" spc="-10" b="1" u="heavy">
                <a:latin typeface="Times New Roman"/>
                <a:cs typeface="Times New Roman"/>
              </a:rPr>
              <a:t>e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Ape</a:t>
            </a:r>
            <a:r>
              <a:rPr dirty="0" smtClean="0" sz="1600" spc="-5" b="1" u="heavy">
                <a:latin typeface="Times New Roman"/>
                <a:cs typeface="Times New Roman"/>
              </a:rPr>
              <a:t>r</a:t>
            </a:r>
            <a:r>
              <a:rPr dirty="0" smtClean="0" sz="1600" spc="-10" b="1" u="heavy">
                <a:latin typeface="Times New Roman"/>
                <a:cs typeface="Times New Roman"/>
              </a:rPr>
              <a:t>ture/</a:t>
            </a:r>
            <a:r>
              <a:rPr dirty="0" smtClean="0" sz="1600" spc="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Ca</a:t>
            </a:r>
            <a:r>
              <a:rPr dirty="0" smtClean="0" sz="1600" spc="-10" b="1" u="heavy">
                <a:latin typeface="Times New Roman"/>
                <a:cs typeface="Times New Roman"/>
              </a:rPr>
              <a:t>pture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Area</a:t>
            </a:r>
            <a:r>
              <a:rPr dirty="0" smtClean="0" sz="1600" spc="2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7</dc:creator>
  <dcterms:created xsi:type="dcterms:W3CDTF">2018-11-13T12:27:38Z</dcterms:created>
  <dcterms:modified xsi:type="dcterms:W3CDTF">2018-11-13T12:27:38Z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